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E7E7"/>
    <a:srgbClr val="FF2970"/>
    <a:srgbClr val="FF3B7C"/>
    <a:srgbClr val="FFEBEB"/>
    <a:srgbClr val="FFFFFF"/>
    <a:srgbClr val="FFE1E1"/>
    <a:srgbClr val="FFE7F1"/>
    <a:srgbClr val="FFE1F0"/>
    <a:srgbClr val="F5D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554" y="-16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9166-9AC4-4987-B1EA-93A26CFCD6CA}" type="datetimeFigureOut">
              <a:rPr lang="en-GB" smtClean="0"/>
              <a:t>07/09/2016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7C91-C168-463B-AAA0-6A6DD38C9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029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9166-9AC4-4987-B1EA-93A26CFCD6CA}" type="datetimeFigureOut">
              <a:rPr lang="en-GB" smtClean="0"/>
              <a:t>07/09/2016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7C91-C168-463B-AAA0-6A6DD38C9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30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9166-9AC4-4987-B1EA-93A26CFCD6CA}" type="datetimeFigureOut">
              <a:rPr lang="en-GB" smtClean="0"/>
              <a:t>07/09/2016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7C91-C168-463B-AAA0-6A6DD38C9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86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9166-9AC4-4987-B1EA-93A26CFCD6CA}" type="datetimeFigureOut">
              <a:rPr lang="en-GB" smtClean="0"/>
              <a:t>07/09/2016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7C91-C168-463B-AAA0-6A6DD38C9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688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9166-9AC4-4987-B1EA-93A26CFCD6CA}" type="datetimeFigureOut">
              <a:rPr lang="en-GB" smtClean="0"/>
              <a:t>07/09/2016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7C91-C168-463B-AAA0-6A6DD38C9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99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9166-9AC4-4987-B1EA-93A26CFCD6CA}" type="datetimeFigureOut">
              <a:rPr lang="en-GB" smtClean="0"/>
              <a:t>07/09/2016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7C91-C168-463B-AAA0-6A6DD38C9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57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9166-9AC4-4987-B1EA-93A26CFCD6CA}" type="datetimeFigureOut">
              <a:rPr lang="en-GB" smtClean="0"/>
              <a:t>07/09/2016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7C91-C168-463B-AAA0-6A6DD38C9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591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9166-9AC4-4987-B1EA-93A26CFCD6CA}" type="datetimeFigureOut">
              <a:rPr lang="en-GB" smtClean="0"/>
              <a:t>07/09/2016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7C91-C168-463B-AAA0-6A6DD38C9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34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9166-9AC4-4987-B1EA-93A26CFCD6CA}" type="datetimeFigureOut">
              <a:rPr lang="en-GB" smtClean="0"/>
              <a:t>07/09/2016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7C91-C168-463B-AAA0-6A6DD38C9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429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9166-9AC4-4987-B1EA-93A26CFCD6CA}" type="datetimeFigureOut">
              <a:rPr lang="en-GB" smtClean="0"/>
              <a:t>07/09/2016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7C91-C168-463B-AAA0-6A6DD38C9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489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9166-9AC4-4987-B1EA-93A26CFCD6CA}" type="datetimeFigureOut">
              <a:rPr lang="en-GB" smtClean="0"/>
              <a:t>07/09/2016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7C91-C168-463B-AAA0-6A6DD38C9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65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A9166-9AC4-4987-B1EA-93A26CFCD6CA}" type="datetimeFigureOut">
              <a:rPr lang="en-GB" smtClean="0"/>
              <a:t>07/09/2016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77C91-C168-463B-AAA0-6A6DD38C91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83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8" t="10156" r="22188" b="6642"/>
          <a:stretch/>
        </p:blipFill>
        <p:spPr bwMode="auto">
          <a:xfrm>
            <a:off x="0" y="0"/>
            <a:ext cx="6477000" cy="915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810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2" t="10026" r="22083" b="6770"/>
          <a:stretch/>
        </p:blipFill>
        <p:spPr bwMode="auto">
          <a:xfrm>
            <a:off x="-38100" y="0"/>
            <a:ext cx="6438900" cy="91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5981"/>
            <a:ext cx="2819400" cy="5898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8100" y="2919948"/>
            <a:ext cx="3517900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7D009A"/>
                </a:solidFill>
                <a:latin typeface="British Council Sans" panose="020B0504020202020204" pitchFamily="34" charset="0"/>
              </a:rPr>
              <a:t>Bahrain Shakespeare on Film Festival</a:t>
            </a:r>
          </a:p>
          <a:p>
            <a:endParaRPr lang="en-US" sz="1200" b="1" dirty="0">
              <a:solidFill>
                <a:srgbClr val="7D009A"/>
              </a:solidFill>
              <a:latin typeface="British Council Sans" panose="020B0504020202020204" pitchFamily="34" charset="0"/>
            </a:endParaRPr>
          </a:p>
          <a:p>
            <a:pPr algn="just"/>
            <a:r>
              <a:rPr lang="en-US" sz="1200" dirty="0" smtClean="0">
                <a:solidFill>
                  <a:srgbClr val="7D009A"/>
                </a:solidFill>
                <a:latin typeface="British Council Sans" panose="020B0504020202020204" pitchFamily="34" charset="0"/>
              </a:rPr>
              <a:t>Join us this week to celebrate Shakespeare on Film as </a:t>
            </a:r>
            <a:r>
              <a:rPr lang="en-US" sz="1200" dirty="0">
                <a:solidFill>
                  <a:srgbClr val="7D009A"/>
                </a:solidFill>
                <a:latin typeface="British Council Sans" panose="020B0504020202020204" pitchFamily="34" charset="0"/>
              </a:rPr>
              <a:t>part of our Shakespeare Lives in 2016 campaign. </a:t>
            </a:r>
            <a:endParaRPr lang="en-US" sz="1200" dirty="0" smtClean="0">
              <a:solidFill>
                <a:srgbClr val="7D009A"/>
              </a:solidFill>
              <a:latin typeface="British Council Sans" panose="020B0504020202020204" pitchFamily="34" charset="0"/>
            </a:endParaRPr>
          </a:p>
          <a:p>
            <a:pPr algn="just"/>
            <a:endParaRPr lang="en-US" sz="1200" dirty="0" smtClean="0">
              <a:solidFill>
                <a:srgbClr val="7D009A"/>
              </a:solidFill>
              <a:latin typeface="British Council Sans" panose="020B0504020202020204" pitchFamily="34" charset="0"/>
            </a:endParaRPr>
          </a:p>
          <a:p>
            <a:pPr algn="just"/>
            <a:r>
              <a:rPr lang="en-US" sz="1200" dirty="0" smtClean="0">
                <a:solidFill>
                  <a:srgbClr val="7D009A"/>
                </a:solidFill>
                <a:latin typeface="British Council Sans" panose="020B0504020202020204" pitchFamily="34" charset="0"/>
              </a:rPr>
              <a:t>A special BFI curated </a:t>
            </a:r>
            <a:r>
              <a:rPr lang="en-US" sz="1200" dirty="0" err="1" smtClean="0">
                <a:solidFill>
                  <a:srgbClr val="7D009A"/>
                </a:solidFill>
                <a:latin typeface="British Council Sans" panose="020B0504020202020204" pitchFamily="34" charset="0"/>
              </a:rPr>
              <a:t>programme</a:t>
            </a:r>
            <a:r>
              <a:rPr lang="en-US" sz="1200" dirty="0" smtClean="0">
                <a:solidFill>
                  <a:srgbClr val="7D009A"/>
                </a:solidFill>
                <a:latin typeface="British Council Sans" panose="020B0504020202020204" pitchFamily="34" charset="0"/>
              </a:rPr>
              <a:t> of around twenty feature films that have had made Shakespeare’s work accessible internationally. In Bahrain, we are bringing: Macbeth (1971), Much Ado About Nothing (1993) and Maxine </a:t>
            </a:r>
            <a:r>
              <a:rPr lang="en-US" sz="1200" dirty="0" err="1" smtClean="0">
                <a:solidFill>
                  <a:srgbClr val="7D009A"/>
                </a:solidFill>
                <a:latin typeface="British Council Sans" panose="020B0504020202020204" pitchFamily="34" charset="0"/>
              </a:rPr>
              <a:t>Peake’s</a:t>
            </a:r>
            <a:r>
              <a:rPr lang="en-US" sz="1200" dirty="0" smtClean="0">
                <a:solidFill>
                  <a:srgbClr val="7D009A"/>
                </a:solidFill>
                <a:latin typeface="British Council Sans" panose="020B0504020202020204" pitchFamily="34" charset="0"/>
              </a:rPr>
              <a:t> Hamlet (2015). </a:t>
            </a:r>
          </a:p>
          <a:p>
            <a:pPr algn="just"/>
            <a:endParaRPr lang="en-US" sz="1200" dirty="0">
              <a:solidFill>
                <a:srgbClr val="7D009A"/>
              </a:solidFill>
              <a:latin typeface="British Council Sans" panose="020B0504020202020204" pitchFamily="34" charset="0"/>
            </a:endParaRPr>
          </a:p>
          <a:p>
            <a:pPr algn="just"/>
            <a:r>
              <a:rPr lang="en-US" sz="1100" b="1" dirty="0">
                <a:solidFill>
                  <a:srgbClr val="7D009A"/>
                </a:solidFill>
                <a:latin typeface="British Council Sans" panose="020B0504020202020204" pitchFamily="34" charset="0"/>
              </a:rPr>
              <a:t>Shakespeare Lives </a:t>
            </a:r>
            <a:r>
              <a:rPr lang="en-US" sz="1100" dirty="0">
                <a:solidFill>
                  <a:srgbClr val="7D009A"/>
                </a:solidFill>
                <a:latin typeface="British Council Sans" panose="020B0504020202020204" pitchFamily="34" charset="0"/>
              </a:rPr>
              <a:t>is a year </a:t>
            </a:r>
            <a:r>
              <a:rPr lang="en-US" sz="1100" dirty="0" smtClean="0">
                <a:solidFill>
                  <a:srgbClr val="7D009A"/>
                </a:solidFill>
                <a:latin typeface="British Council Sans" panose="020B0504020202020204" pitchFamily="34" charset="0"/>
              </a:rPr>
              <a:t>long </a:t>
            </a:r>
            <a:r>
              <a:rPr lang="en-US" sz="1100" dirty="0" err="1" smtClean="0">
                <a:solidFill>
                  <a:srgbClr val="7D009A"/>
                </a:solidFill>
                <a:latin typeface="British Council Sans" panose="020B0504020202020204" pitchFamily="34" charset="0"/>
              </a:rPr>
              <a:t>programme</a:t>
            </a:r>
            <a:r>
              <a:rPr lang="en-US" sz="1100" dirty="0" smtClean="0">
                <a:solidFill>
                  <a:srgbClr val="7D009A"/>
                </a:solidFill>
                <a:latin typeface="British Council Sans" panose="020B0504020202020204" pitchFamily="34" charset="0"/>
              </a:rPr>
              <a:t> </a:t>
            </a:r>
            <a:r>
              <a:rPr lang="en-US" sz="1100" dirty="0">
                <a:solidFill>
                  <a:srgbClr val="7D009A"/>
                </a:solidFill>
                <a:latin typeface="British Council Sans" panose="020B0504020202020204" pitchFamily="34" charset="0"/>
              </a:rPr>
              <a:t>of events and </a:t>
            </a:r>
            <a:r>
              <a:rPr lang="en-US" sz="1100" dirty="0" smtClean="0">
                <a:solidFill>
                  <a:srgbClr val="7D009A"/>
                </a:solidFill>
                <a:latin typeface="British Council Sans" panose="020B0504020202020204" pitchFamily="34" charset="0"/>
              </a:rPr>
              <a:t>activities, celebrating Shakespeare’s </a:t>
            </a:r>
            <a:r>
              <a:rPr lang="en-US" sz="1100" dirty="0">
                <a:solidFill>
                  <a:srgbClr val="7D009A"/>
                </a:solidFill>
                <a:latin typeface="British Council Sans" panose="020B0504020202020204" pitchFamily="34" charset="0"/>
              </a:rPr>
              <a:t>work on </a:t>
            </a:r>
            <a:r>
              <a:rPr lang="en-US" sz="1100" dirty="0" smtClean="0">
                <a:solidFill>
                  <a:srgbClr val="7D009A"/>
                </a:solidFill>
                <a:latin typeface="British Council Sans" panose="020B0504020202020204" pitchFamily="34" charset="0"/>
              </a:rPr>
              <a:t>the occasion </a:t>
            </a:r>
            <a:r>
              <a:rPr lang="en-US" sz="1100" dirty="0">
                <a:solidFill>
                  <a:srgbClr val="7D009A"/>
                </a:solidFill>
                <a:latin typeface="British Council Sans" panose="020B0504020202020204" pitchFamily="34" charset="0"/>
              </a:rPr>
              <a:t>of the 400th anniversary </a:t>
            </a:r>
            <a:r>
              <a:rPr lang="en-US" sz="1100" dirty="0" smtClean="0">
                <a:solidFill>
                  <a:srgbClr val="7D009A"/>
                </a:solidFill>
                <a:latin typeface="British Council Sans" panose="020B0504020202020204" pitchFamily="34" charset="0"/>
              </a:rPr>
              <a:t>of his </a:t>
            </a:r>
            <a:r>
              <a:rPr lang="en-US" sz="1100" dirty="0">
                <a:solidFill>
                  <a:srgbClr val="7D009A"/>
                </a:solidFill>
                <a:latin typeface="British Council Sans" panose="020B0504020202020204" pitchFamily="34" charset="0"/>
              </a:rPr>
              <a:t>death in 2016, aiming to reach </a:t>
            </a:r>
            <a:r>
              <a:rPr lang="en-US" sz="1100" dirty="0" smtClean="0">
                <a:solidFill>
                  <a:srgbClr val="7D009A"/>
                </a:solidFill>
                <a:latin typeface="British Council Sans" panose="020B0504020202020204" pitchFamily="34" charset="0"/>
              </a:rPr>
              <a:t>over half </a:t>
            </a:r>
            <a:r>
              <a:rPr lang="en-US" sz="1100" dirty="0">
                <a:solidFill>
                  <a:srgbClr val="7D009A"/>
                </a:solidFill>
                <a:latin typeface="British Council Sans" panose="020B0504020202020204" pitchFamily="34" charset="0"/>
              </a:rPr>
              <a:t>a billion people worldwide</a:t>
            </a:r>
            <a:r>
              <a:rPr lang="en-US" sz="1100" dirty="0" smtClean="0">
                <a:solidFill>
                  <a:srgbClr val="7D009A"/>
                </a:solidFill>
                <a:latin typeface="British Council Sans" panose="020B0504020202020204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0" y="7282696"/>
            <a:ext cx="4114800" cy="1846659"/>
          </a:xfrm>
          <a:prstGeom prst="rect">
            <a:avLst/>
          </a:prstGeom>
          <a:solidFill>
            <a:srgbClr val="FFEBEB"/>
          </a:solidFill>
        </p:spPr>
        <p:txBody>
          <a:bodyPr wrap="square" rtlCol="0">
            <a:spAutoFit/>
          </a:bodyPr>
          <a:lstStyle/>
          <a:p>
            <a:pPr marL="182880"/>
            <a:r>
              <a:rPr lang="en-US" sz="1100" b="1" dirty="0" smtClean="0">
                <a:solidFill>
                  <a:srgbClr val="FF3B7C"/>
                </a:solidFill>
                <a:latin typeface="British Council Sans" panose="020B0504020202020204" pitchFamily="34" charset="0"/>
              </a:rPr>
              <a:t>Screening Schedule at </a:t>
            </a:r>
            <a:r>
              <a:rPr lang="en-US" sz="1100" b="1" dirty="0" err="1" smtClean="0">
                <a:solidFill>
                  <a:srgbClr val="FF3B7C"/>
                </a:solidFill>
                <a:latin typeface="British Council Sans" panose="020B0504020202020204" pitchFamily="34" charset="0"/>
              </a:rPr>
              <a:t>Mashq</a:t>
            </a:r>
            <a:r>
              <a:rPr lang="en-US" sz="1100" b="1" dirty="0" smtClean="0">
                <a:solidFill>
                  <a:srgbClr val="FF3B7C"/>
                </a:solidFill>
                <a:latin typeface="British Council Sans" panose="020B0504020202020204" pitchFamily="34" charset="0"/>
              </a:rPr>
              <a:t> Art Space</a:t>
            </a:r>
          </a:p>
          <a:p>
            <a:pPr marL="182880"/>
            <a:endParaRPr lang="en-US" sz="900" b="1" dirty="0">
              <a:solidFill>
                <a:srgbClr val="FF3B7C"/>
              </a:solidFill>
              <a:latin typeface="British Council Sans" panose="020B0504020202020204" pitchFamily="34" charset="0"/>
            </a:endParaRPr>
          </a:p>
          <a:p>
            <a:pPr marL="182880"/>
            <a:endParaRPr lang="en-US" sz="800" b="1" dirty="0" smtClean="0">
              <a:solidFill>
                <a:srgbClr val="FF3B7C"/>
              </a:solidFill>
              <a:latin typeface="British Council Sans" panose="020B0504020202020204" pitchFamily="34" charset="0"/>
            </a:endParaRPr>
          </a:p>
          <a:p>
            <a:pPr marL="182880"/>
            <a:endParaRPr lang="en-US" sz="700" b="1" dirty="0" smtClean="0">
              <a:solidFill>
                <a:srgbClr val="FF3B7C"/>
              </a:solidFill>
              <a:latin typeface="British Council Sans" panose="020B0504020202020204" pitchFamily="34" charset="0"/>
            </a:endParaRPr>
          </a:p>
          <a:p>
            <a:pPr marL="182880"/>
            <a:endParaRPr lang="en-US" sz="1000" b="1" dirty="0" smtClean="0">
              <a:solidFill>
                <a:srgbClr val="FF3B7C"/>
              </a:solidFill>
              <a:latin typeface="British Council Sans" panose="020B0504020202020204" pitchFamily="34" charset="0"/>
            </a:endParaRPr>
          </a:p>
          <a:p>
            <a:pPr marL="182880"/>
            <a:endParaRPr lang="en-US" sz="1000" b="1" dirty="0" smtClean="0">
              <a:solidFill>
                <a:srgbClr val="FF3B7C"/>
              </a:solidFill>
              <a:latin typeface="British Council Sans" panose="020B0504020202020204" pitchFamily="34" charset="0"/>
            </a:endParaRPr>
          </a:p>
          <a:p>
            <a:pPr marL="182880"/>
            <a:endParaRPr lang="en-US" sz="1000" dirty="0" smtClean="0">
              <a:solidFill>
                <a:srgbClr val="FF3B7C"/>
              </a:solidFill>
              <a:latin typeface="British Council Sans" panose="020B0504020202020204" pitchFamily="34" charset="0"/>
            </a:endParaRPr>
          </a:p>
          <a:p>
            <a:pPr marL="182880"/>
            <a:endParaRPr lang="en-US" sz="900" dirty="0" err="1">
              <a:solidFill>
                <a:srgbClr val="FF3B7C"/>
              </a:solidFill>
              <a:latin typeface="British Council Sans" panose="020B0504020202020204" pitchFamily="34" charset="0"/>
            </a:endParaRPr>
          </a:p>
          <a:p>
            <a:pPr marL="182880"/>
            <a:endParaRPr lang="en-US" sz="1000" dirty="0" err="1" smtClean="0">
              <a:solidFill>
                <a:srgbClr val="FF3B7C"/>
              </a:solidFill>
              <a:latin typeface="British Council Sans" panose="020B0504020202020204" pitchFamily="34" charset="0"/>
            </a:endParaRPr>
          </a:p>
          <a:p>
            <a:pPr marL="182880"/>
            <a:endParaRPr lang="en-US" sz="1000" dirty="0" err="1">
              <a:solidFill>
                <a:srgbClr val="FF3B7C"/>
              </a:solidFill>
              <a:latin typeface="British Council Sans" panose="020B0504020202020204" pitchFamily="34" charset="0"/>
            </a:endParaRPr>
          </a:p>
          <a:p>
            <a:pPr marL="182880"/>
            <a:endParaRPr lang="en-US" sz="1000" dirty="0" err="1" smtClean="0">
              <a:solidFill>
                <a:srgbClr val="FF3B7C"/>
              </a:solidFill>
              <a:latin typeface="British Council Sans" panose="020B0504020202020204" pitchFamily="34" charset="0"/>
            </a:endParaRPr>
          </a:p>
          <a:p>
            <a:pPr marL="182880"/>
            <a:endParaRPr lang="en-US" sz="1000" dirty="0" err="1" smtClean="0">
              <a:solidFill>
                <a:srgbClr val="FF3B7C"/>
              </a:solidFill>
              <a:latin typeface="British Council Sans" panose="020B05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7050291"/>
            <a:ext cx="2971800" cy="261610"/>
          </a:xfrm>
          <a:prstGeom prst="rect">
            <a:avLst/>
          </a:prstGeom>
          <a:solidFill>
            <a:srgbClr val="FFEBEB"/>
          </a:solidFill>
        </p:spPr>
        <p:txBody>
          <a:bodyPr wrap="square" rtlCol="0">
            <a:spAutoFit/>
          </a:bodyPr>
          <a:lstStyle/>
          <a:p>
            <a:endParaRPr lang="en-US" sz="1100" dirty="0" err="1">
              <a:latin typeface="British Council Sans" panose="020B05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872993"/>
              </p:ext>
            </p:extLst>
          </p:nvPr>
        </p:nvGraphicFramePr>
        <p:xfrm>
          <a:off x="2438400" y="7543800"/>
          <a:ext cx="38862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688"/>
                <a:gridCol w="2039112"/>
                <a:gridCol w="914400"/>
              </a:tblGrid>
              <a:tr h="185420">
                <a:tc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rgbClr val="FF0066"/>
                          </a:solidFill>
                          <a:latin typeface="British Council Sans XLight" panose="020B0303020202020204" pitchFamily="34" charset="0"/>
                          <a:ea typeface="+mn-ea"/>
                          <a:cs typeface="+mn-cs"/>
                        </a:rPr>
                        <a:t>Day/ Date</a:t>
                      </a:r>
                      <a:endParaRPr lang="en-GB" sz="1000" b="1" kern="1200" dirty="0">
                        <a:solidFill>
                          <a:srgbClr val="FF0066"/>
                        </a:solidFill>
                        <a:latin typeface="British Council Sans XLight" panose="020B0303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rgbClr val="FF0066"/>
                          </a:solidFill>
                          <a:latin typeface="British Council Sans XLight" panose="020B0303020202020204" pitchFamily="34" charset="0"/>
                          <a:ea typeface="+mn-ea"/>
                          <a:cs typeface="+mn-cs"/>
                        </a:rPr>
                        <a:t>Title</a:t>
                      </a:r>
                      <a:endParaRPr lang="en-GB" sz="1000" b="1" kern="1200" dirty="0">
                        <a:solidFill>
                          <a:srgbClr val="FF0066"/>
                        </a:solidFill>
                        <a:latin typeface="British Council Sans XLight" panose="020B0303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rgbClr val="FF0066"/>
                          </a:solidFill>
                          <a:latin typeface="British Council Sans XLight" panose="020B0303020202020204" pitchFamily="34" charset="0"/>
                          <a:ea typeface="+mn-ea"/>
                          <a:cs typeface="+mn-cs"/>
                        </a:rPr>
                        <a:t>Time</a:t>
                      </a:r>
                      <a:endParaRPr lang="en-GB" sz="1000" b="1" kern="1200" dirty="0">
                        <a:solidFill>
                          <a:srgbClr val="FF0066"/>
                        </a:solidFill>
                        <a:latin typeface="British Council Sans XLight" panose="020B0303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E7E7"/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rgbClr val="FF0066"/>
                          </a:solidFill>
                          <a:latin typeface="British Council Sans XLight" panose="020B0303020202020204" pitchFamily="34" charset="0"/>
                        </a:rPr>
                        <a:t>Sun,</a:t>
                      </a:r>
                      <a:r>
                        <a:rPr lang="en-US" sz="1000" b="0" baseline="0" dirty="0" smtClean="0">
                          <a:solidFill>
                            <a:srgbClr val="FF0066"/>
                          </a:solidFill>
                          <a:latin typeface="British Council Sans XLight" panose="020B0303020202020204" pitchFamily="34" charset="0"/>
                        </a:rPr>
                        <a:t> 18 Sep</a:t>
                      </a:r>
                      <a:endParaRPr lang="en-GB" sz="1000" b="0" dirty="0">
                        <a:solidFill>
                          <a:srgbClr val="FF0066"/>
                        </a:solidFill>
                        <a:latin typeface="British Council Sans XLight" panose="020B0303020202020204" pitchFamily="34" charset="0"/>
                      </a:endParaRPr>
                    </a:p>
                  </a:txBody>
                  <a:tcP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rgbClr val="FF0066"/>
                          </a:solidFill>
                          <a:latin typeface="British Council Sans XLight" panose="020B0303020202020204" pitchFamily="34" charset="0"/>
                        </a:rPr>
                        <a:t>Macbeth (1971)</a:t>
                      </a:r>
                      <a:endParaRPr lang="en-GB" sz="1000" b="0" dirty="0">
                        <a:solidFill>
                          <a:srgbClr val="FF0066"/>
                        </a:solidFill>
                        <a:latin typeface="British Council Sans XLight" panose="020B0303020202020204" pitchFamily="34" charset="0"/>
                      </a:endParaRPr>
                    </a:p>
                  </a:txBody>
                  <a:tcP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solidFill>
                            <a:srgbClr val="FF0066"/>
                          </a:solidFill>
                          <a:latin typeface="British Council Sans XLight" panose="020B0303020202020204" pitchFamily="34" charset="0"/>
                        </a:rPr>
                        <a:t>19:00 – 21:10</a:t>
                      </a:r>
                      <a:endParaRPr lang="en-GB" sz="900" b="0" dirty="0">
                        <a:solidFill>
                          <a:srgbClr val="FF0066"/>
                        </a:solidFill>
                        <a:latin typeface="British Council Sans XLight" panose="020B0303020202020204" pitchFamily="34" charset="0"/>
                      </a:endParaRPr>
                    </a:p>
                  </a:txBody>
                  <a:tcPr>
                    <a:solidFill>
                      <a:srgbClr val="FFE7E7"/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rgbClr val="FF0066"/>
                          </a:solidFill>
                          <a:latin typeface="British Council Sans XLight" panose="020B0303020202020204" pitchFamily="34" charset="0"/>
                        </a:rPr>
                        <a:t>Mon, 19 Sep</a:t>
                      </a:r>
                      <a:endParaRPr lang="en-GB" sz="1000" b="0" dirty="0">
                        <a:solidFill>
                          <a:srgbClr val="FF0066"/>
                        </a:solidFill>
                        <a:latin typeface="British Council Sans XLight" panose="020B0303020202020204" pitchFamily="34" charset="0"/>
                      </a:endParaRPr>
                    </a:p>
                  </a:txBody>
                  <a:tcP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rgbClr val="FF0066"/>
                          </a:solidFill>
                          <a:latin typeface="British Council Sans XLight" panose="020B0303020202020204" pitchFamily="34" charset="0"/>
                        </a:rPr>
                        <a:t>Much Ado About Nothing (1993)</a:t>
                      </a:r>
                      <a:endParaRPr lang="en-GB" sz="1000" b="0" dirty="0">
                        <a:solidFill>
                          <a:srgbClr val="FF0066"/>
                        </a:solidFill>
                        <a:latin typeface="British Council Sans XLight" panose="020B0303020202020204" pitchFamily="34" charset="0"/>
                      </a:endParaRPr>
                    </a:p>
                  </a:txBody>
                  <a:tcP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solidFill>
                            <a:srgbClr val="FF0066"/>
                          </a:solidFill>
                          <a:latin typeface="British Council Sans XLight" panose="020B0303020202020204" pitchFamily="34" charset="0"/>
                        </a:rPr>
                        <a:t>19:00 – 20:50</a:t>
                      </a:r>
                      <a:endParaRPr lang="en-GB" sz="900" b="0" dirty="0">
                        <a:solidFill>
                          <a:srgbClr val="FF0066"/>
                        </a:solidFill>
                        <a:latin typeface="British Council Sans XLight" panose="020B0303020202020204" pitchFamily="34" charset="0"/>
                      </a:endParaRPr>
                    </a:p>
                  </a:txBody>
                  <a:tcPr>
                    <a:solidFill>
                      <a:srgbClr val="FFE7E7"/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rgbClr val="FF0066"/>
                          </a:solidFill>
                          <a:latin typeface="British Council Sans XLight" panose="020B0303020202020204" pitchFamily="34" charset="0"/>
                        </a:rPr>
                        <a:t>Tue, 20 Sep</a:t>
                      </a:r>
                      <a:endParaRPr lang="en-GB" sz="1000" b="0" dirty="0">
                        <a:solidFill>
                          <a:srgbClr val="FF0066"/>
                        </a:solidFill>
                        <a:latin typeface="British Council Sans XLight" panose="020B0303020202020204" pitchFamily="34" charset="0"/>
                      </a:endParaRPr>
                    </a:p>
                  </a:txBody>
                  <a:tcP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rgbClr val="FF0066"/>
                          </a:solidFill>
                          <a:latin typeface="British Council Sans XLight" panose="020B0303020202020204" pitchFamily="34" charset="0"/>
                        </a:rPr>
                        <a:t>Macbeth (1971)</a:t>
                      </a:r>
                      <a:endParaRPr lang="en-GB" sz="1000" b="0" dirty="0">
                        <a:solidFill>
                          <a:srgbClr val="FF0066"/>
                        </a:solidFill>
                        <a:latin typeface="British Council Sans XLight" panose="020B0303020202020204" pitchFamily="34" charset="0"/>
                      </a:endParaRPr>
                    </a:p>
                  </a:txBody>
                  <a:tcP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solidFill>
                            <a:srgbClr val="FF0066"/>
                          </a:solidFill>
                          <a:latin typeface="British Council Sans XLight" panose="020B0303020202020204" pitchFamily="34" charset="0"/>
                        </a:rPr>
                        <a:t>19:00 – 21:10</a:t>
                      </a:r>
                      <a:endParaRPr lang="en-GB" sz="900" b="0" dirty="0">
                        <a:solidFill>
                          <a:srgbClr val="FF0066"/>
                        </a:solidFill>
                        <a:latin typeface="British Council Sans XLight" panose="020B0303020202020204" pitchFamily="34" charset="0"/>
                      </a:endParaRPr>
                    </a:p>
                  </a:txBody>
                  <a:tcPr>
                    <a:solidFill>
                      <a:srgbClr val="FFE7E7"/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rgbClr val="FF0066"/>
                          </a:solidFill>
                          <a:latin typeface="British Council Sans XLight" panose="020B0303020202020204" pitchFamily="34" charset="0"/>
                        </a:rPr>
                        <a:t>Wed, 21 Sep</a:t>
                      </a:r>
                      <a:endParaRPr lang="en-GB" sz="1000" b="0" dirty="0">
                        <a:solidFill>
                          <a:srgbClr val="FF0066"/>
                        </a:solidFill>
                        <a:latin typeface="British Council Sans XLight" panose="020B0303020202020204" pitchFamily="34" charset="0"/>
                      </a:endParaRPr>
                    </a:p>
                  </a:txBody>
                  <a:tcP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rgbClr val="FF0066"/>
                          </a:solidFill>
                          <a:latin typeface="British Council Sans XLight" panose="020B0303020202020204" pitchFamily="34" charset="0"/>
                        </a:rPr>
                        <a:t>Much Ado About Nothing (1993)</a:t>
                      </a:r>
                      <a:endParaRPr lang="en-GB" sz="1000" b="0" dirty="0">
                        <a:solidFill>
                          <a:srgbClr val="FF0066"/>
                        </a:solidFill>
                        <a:latin typeface="British Council Sans XLight" panose="020B0303020202020204" pitchFamily="34" charset="0"/>
                      </a:endParaRPr>
                    </a:p>
                  </a:txBody>
                  <a:tcP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solidFill>
                            <a:srgbClr val="FF0066"/>
                          </a:solidFill>
                          <a:latin typeface="British Council Sans XLight" panose="020B0303020202020204" pitchFamily="34" charset="0"/>
                        </a:rPr>
                        <a:t>19:00 – 20:50</a:t>
                      </a:r>
                      <a:endParaRPr lang="en-GB" sz="900" b="0" dirty="0">
                        <a:solidFill>
                          <a:srgbClr val="FF0066"/>
                        </a:solidFill>
                        <a:latin typeface="British Council Sans XLight" panose="020B0303020202020204" pitchFamily="34" charset="0"/>
                      </a:endParaRPr>
                    </a:p>
                  </a:txBody>
                  <a:tcPr>
                    <a:solidFill>
                      <a:srgbClr val="FFE7E7"/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rgbClr val="FF0066"/>
                          </a:solidFill>
                          <a:latin typeface="British Council Sans XLight" panose="020B0303020202020204" pitchFamily="34" charset="0"/>
                        </a:rPr>
                        <a:t>Thu, 22 Sep</a:t>
                      </a:r>
                      <a:endParaRPr lang="en-GB" sz="1000" b="0" dirty="0">
                        <a:solidFill>
                          <a:srgbClr val="FF0066"/>
                        </a:solidFill>
                        <a:latin typeface="British Council Sans XLight" panose="020B0303020202020204" pitchFamily="34" charset="0"/>
                      </a:endParaRPr>
                    </a:p>
                  </a:txBody>
                  <a:tcP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rgbClr val="FF0066"/>
                          </a:solidFill>
                          <a:latin typeface="British Council Sans XLight" panose="020B0303020202020204" pitchFamily="34" charset="0"/>
                        </a:rPr>
                        <a:t>Maxine </a:t>
                      </a:r>
                      <a:r>
                        <a:rPr lang="en-US" sz="1000" b="0" dirty="0" err="1" smtClean="0">
                          <a:solidFill>
                            <a:srgbClr val="FF0066"/>
                          </a:solidFill>
                          <a:latin typeface="British Council Sans XLight" panose="020B0303020202020204" pitchFamily="34" charset="0"/>
                        </a:rPr>
                        <a:t>Peake’s</a:t>
                      </a:r>
                      <a:r>
                        <a:rPr lang="en-US" sz="1000" b="0" dirty="0" smtClean="0">
                          <a:solidFill>
                            <a:srgbClr val="FF0066"/>
                          </a:solidFill>
                          <a:latin typeface="British Council Sans XLight" panose="020B0303020202020204" pitchFamily="34" charset="0"/>
                        </a:rPr>
                        <a:t> Hamlet (2015)</a:t>
                      </a:r>
                      <a:endParaRPr lang="en-GB" sz="1000" b="0" dirty="0">
                        <a:solidFill>
                          <a:srgbClr val="FF0066"/>
                        </a:solidFill>
                        <a:latin typeface="British Council Sans XLight" panose="020B0303020202020204" pitchFamily="34" charset="0"/>
                      </a:endParaRPr>
                    </a:p>
                  </a:txBody>
                  <a:tcP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solidFill>
                            <a:srgbClr val="FF0066"/>
                          </a:solidFill>
                          <a:latin typeface="British Council Sans XLight" panose="020B0303020202020204" pitchFamily="34" charset="0"/>
                        </a:rPr>
                        <a:t>18:30 – 21:45</a:t>
                      </a:r>
                      <a:endParaRPr lang="en-GB" sz="900" b="0" dirty="0">
                        <a:solidFill>
                          <a:srgbClr val="FF0066"/>
                        </a:solidFill>
                        <a:latin typeface="British Council Sans XLight" panose="020B0303020202020204" pitchFamily="34" charset="0"/>
                      </a:endParaRPr>
                    </a:p>
                  </a:txBody>
                  <a:tcPr>
                    <a:solidFill>
                      <a:srgbClr val="FFE7E7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2" descr="G:\Projects Management\Arts\Shakespeare Lives\2016 09 18-24 - Shakespeare on FILM\Marketing &amp; Promotion\mashq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6200"/>
            <a:ext cx="457200" cy="66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048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180</Words>
  <Application>Microsoft Office PowerPoint</Application>
  <PresentationFormat>On-screen Show (4:3)</PresentationFormat>
  <Paragraphs>35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British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AlArab, Kawthar (Bahrain)</dc:creator>
  <cp:lastModifiedBy>AlArab, Kawthar (Bahrain)</cp:lastModifiedBy>
  <cp:revision>11</cp:revision>
  <dcterms:created xsi:type="dcterms:W3CDTF">2016-09-06T05:56:18Z</dcterms:created>
  <dcterms:modified xsi:type="dcterms:W3CDTF">2016-09-07T13:02:04Z</dcterms:modified>
</cp:coreProperties>
</file>